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notesMasterIdLst>
    <p:notesMasterId r:id="rId13"/>
  </p:notesMasterIdLst>
  <p:sldIdLst>
    <p:sldId id="256" r:id="rId2"/>
    <p:sldId id="263" r:id="rId3"/>
    <p:sldId id="282" r:id="rId4"/>
    <p:sldId id="283" r:id="rId5"/>
    <p:sldId id="275" r:id="rId6"/>
    <p:sldId id="276" r:id="rId7"/>
    <p:sldId id="284" r:id="rId8"/>
    <p:sldId id="277" r:id="rId9"/>
    <p:sldId id="278"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59AA5"/>
    <a:srgbClr val="A9A57C"/>
    <a:srgbClr val="F1D8D7"/>
    <a:srgbClr val="953735"/>
    <a:srgbClr val="ECEAD4"/>
    <a:srgbClr val="F7F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658" y="2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C107C-2457-43D9-80C6-2EB40DD474EE}" type="datetimeFigureOut">
              <a:rPr lang="en-US" smtClean="0"/>
              <a:t>9/24/2016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356BA-9ABC-4B66-91D4-58C9771B8F5E}" type="slidenum">
              <a:rPr lang="en-US" smtClean="0"/>
              <a:t>‹#›</a:t>
            </a:fld>
            <a:endParaRPr lang="en-US"/>
          </a:p>
        </p:txBody>
      </p:sp>
    </p:spTree>
    <p:extLst>
      <p:ext uri="{BB962C8B-B14F-4D97-AF65-F5344CB8AC3E}">
        <p14:creationId xmlns:p14="http://schemas.microsoft.com/office/powerpoint/2010/main" val="3144481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3803250812"/>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374354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592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728711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5024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1677658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914483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1292928674"/>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407810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0CC2D-9062-4275-B143-1A76510D5EC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43592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90CC2D-9062-4275-B143-1A76510D5ECC}"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248044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90CC2D-9062-4275-B143-1A76510D5ECC}"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339362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90CC2D-9062-4275-B143-1A76510D5ECC}"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260415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0CC2D-9062-4275-B143-1A76510D5ECC}"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2049287816"/>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0CC2D-9062-4275-B143-1A76510D5ECC}"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704576422"/>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0CC2D-9062-4275-B143-1A76510D5ECC}"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D4DAF2-06D5-4215-80FD-348FAD4216F5}" type="slidenum">
              <a:rPr lang="en-US" smtClean="0"/>
              <a:t>‹#›</a:t>
            </a:fld>
            <a:endParaRPr lang="en-US"/>
          </a:p>
        </p:txBody>
      </p:sp>
    </p:spTree>
    <p:extLst>
      <p:ext uri="{BB962C8B-B14F-4D97-AF65-F5344CB8AC3E}">
        <p14:creationId xmlns:p14="http://schemas.microsoft.com/office/powerpoint/2010/main" val="2946188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90CC2D-9062-4275-B143-1A76510D5ECC}" type="datetimeFigureOut">
              <a:rPr lang="en-US" smtClean="0"/>
              <a:t>9/24/2016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1D4DAF2-06D5-4215-80FD-348FAD4216F5}" type="slidenum">
              <a:rPr lang="en-US" smtClean="0"/>
              <a:t>‹#›</a:t>
            </a:fld>
            <a:endParaRPr lang="en-US"/>
          </a:p>
        </p:txBody>
      </p:sp>
    </p:spTree>
    <p:extLst>
      <p:ext uri="{BB962C8B-B14F-4D97-AF65-F5344CB8AC3E}">
        <p14:creationId xmlns:p14="http://schemas.microsoft.com/office/powerpoint/2010/main" val="3749916651"/>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2438400" y="3384082"/>
            <a:ext cx="5943600" cy="762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itannic Bold" pitchFamily="34" charset="0"/>
              </a:rPr>
              <a:t/>
            </a:r>
            <a:br>
              <a:rPr lang="en-US" sz="9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itannic Bold" pitchFamily="34" charset="0"/>
              </a:rPr>
            </a:br>
            <a:endParaRPr lang="en-US"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itannic Bold" pitchFamily="34" charset="0"/>
            </a:endParaRPr>
          </a:p>
        </p:txBody>
      </p:sp>
      <p:sp>
        <p:nvSpPr>
          <p:cNvPr id="9" name="Title 1"/>
          <p:cNvSpPr txBox="1">
            <a:spLocks/>
          </p:cNvSpPr>
          <p:nvPr/>
        </p:nvSpPr>
        <p:spPr>
          <a:xfrm>
            <a:off x="1012866" y="4572000"/>
            <a:ext cx="5943600" cy="762000"/>
          </a:xfrm>
          <a:prstGeom prst="rect">
            <a:avLst/>
          </a:prstGeom>
        </p:spPr>
        <p:txBody>
          <a:bodyPr vert="horz" lIns="91440" tIns="45720" rIns="91440" bIns="45720" rtlCol="0" anchor="b">
            <a:normAutofit fontScale="45000" lnSpcReduction="20000"/>
            <a:scene3d>
              <a:camera prst="orthographicFront"/>
              <a:lightRig rig="glow" dir="tl">
                <a:rot lat="0" lon="0" rev="5400000"/>
              </a:lightRig>
            </a:scene3d>
            <a:sp3d contourW="12700">
              <a:bevelT w="25400" h="25400"/>
              <a:contourClr>
                <a:schemeClr val="accent6">
                  <a:shade val="73000"/>
                </a:schemeClr>
              </a:contourClr>
            </a:sp3d>
          </a:bodyPr>
          <a:lstStyle>
            <a:lvl1pPr algn="l" defTabSz="914400" rtl="0" eaLnBrk="1" latinLnBrk="0" hangingPunct="1">
              <a:spcBef>
                <a:spcPct val="0"/>
              </a:spcBef>
              <a:buNone/>
              <a:defRPr sz="115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endParaRPr lang="en-US"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ritannic Bold" pitchFamily="34" charset="0"/>
            </a:endParaRPr>
          </a:p>
        </p:txBody>
      </p:sp>
      <p:pic>
        <p:nvPicPr>
          <p:cNvPr id="6" name="Picture 5" descr="pseslogo_weblg"/>
          <p:cNvPicPr>
            <a:picLocks noChangeAspect="1" noChangeArrowheads="1"/>
          </p:cNvPicPr>
          <p:nvPr/>
        </p:nvPicPr>
        <p:blipFill>
          <a:blip r:embed="rId2" cstate="print"/>
          <a:srcRect/>
          <a:stretch>
            <a:fillRect/>
          </a:stretch>
        </p:blipFill>
        <p:spPr bwMode="auto">
          <a:xfrm>
            <a:off x="2710048" y="790061"/>
            <a:ext cx="2816308" cy="126733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Picture 4" descr="MBblue_whitemat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866" y="408067"/>
            <a:ext cx="2382982" cy="7639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p:cNvSpPr>
            <a:spLocks noGrp="1"/>
          </p:cNvSpPr>
          <p:nvPr>
            <p:ph type="subTitle" idx="1"/>
          </p:nvPr>
        </p:nvSpPr>
        <p:spPr>
          <a:xfrm>
            <a:off x="1130595" y="2743200"/>
            <a:ext cx="5826719" cy="3657600"/>
          </a:xfrm>
        </p:spPr>
        <p:txBody>
          <a:bodyPr>
            <a:normAutofit fontScale="70000" lnSpcReduction="20000"/>
          </a:bodyPr>
          <a:lstStyle/>
          <a:p>
            <a:pPr algn="ctr"/>
            <a:r>
              <a:rPr lang="en-US" sz="4000" dirty="0" smtClean="0">
                <a:solidFill>
                  <a:schemeClr val="tx1"/>
                </a:solidFill>
                <a:latin typeface="Arial" panose="020B0604020202020204" pitchFamily="34" charset="0"/>
                <a:cs typeface="Arial" panose="020B0604020202020204" pitchFamily="34" charset="0"/>
              </a:rPr>
              <a:t>Central Texas Chapter of the </a:t>
            </a:r>
            <a:br>
              <a:rPr lang="en-US" sz="4000" dirty="0" smtClean="0">
                <a:solidFill>
                  <a:schemeClr val="tx1"/>
                </a:solidFill>
                <a:latin typeface="Arial" panose="020B0604020202020204" pitchFamily="34" charset="0"/>
                <a:cs typeface="Arial" panose="020B0604020202020204" pitchFamily="34" charset="0"/>
              </a:rPr>
            </a:br>
            <a:r>
              <a:rPr lang="en-US" sz="4000" dirty="0" smtClean="0">
                <a:solidFill>
                  <a:schemeClr val="tx1"/>
                </a:solidFill>
                <a:latin typeface="Arial" panose="020B0604020202020204" pitchFamily="34" charset="0"/>
                <a:cs typeface="Arial" panose="020B0604020202020204" pitchFamily="34" charset="0"/>
              </a:rPr>
              <a:t>Product Safety Engineering Society</a:t>
            </a:r>
          </a:p>
          <a:p>
            <a:pPr algn="ctr"/>
            <a:endParaRPr lang="en-US" sz="4000" dirty="0">
              <a:solidFill>
                <a:schemeClr val="tx1"/>
              </a:solidFill>
              <a:latin typeface="Arial" panose="020B0604020202020204" pitchFamily="34" charset="0"/>
              <a:cs typeface="Arial" panose="020B0604020202020204" pitchFamily="34" charset="0"/>
            </a:endParaRPr>
          </a:p>
          <a:p>
            <a:pPr algn="ctr"/>
            <a:r>
              <a:rPr lang="en-US" sz="4000" dirty="0" smtClean="0">
                <a:solidFill>
                  <a:schemeClr val="tx1"/>
                </a:solidFill>
                <a:latin typeface="Arial" panose="020B0604020202020204" pitchFamily="34" charset="0"/>
                <a:cs typeface="Arial" panose="020B0604020202020204" pitchFamily="34" charset="0"/>
              </a:rPr>
              <a:t>Central Texas Section</a:t>
            </a:r>
          </a:p>
          <a:p>
            <a:pPr algn="ctr"/>
            <a:r>
              <a:rPr lang="en-US" sz="4000" dirty="0" smtClean="0">
                <a:solidFill>
                  <a:schemeClr val="tx1"/>
                </a:solidFill>
                <a:latin typeface="Arial" panose="020B0604020202020204" pitchFamily="34" charset="0"/>
                <a:cs typeface="Arial" panose="020B0604020202020204" pitchFamily="34" charset="0"/>
              </a:rPr>
              <a:t>Fall Planning meeting</a:t>
            </a:r>
          </a:p>
          <a:p>
            <a:pPr algn="ctr"/>
            <a:r>
              <a:rPr lang="en-US" sz="4000" dirty="0" smtClean="0">
                <a:solidFill>
                  <a:schemeClr val="tx1"/>
                </a:solidFill>
                <a:latin typeface="Arial" panose="020B0604020202020204" pitchFamily="34" charset="0"/>
                <a:cs typeface="Arial" panose="020B0604020202020204" pitchFamily="34" charset="0"/>
              </a:rPr>
              <a:t>September 24, 2016</a:t>
            </a:r>
          </a:p>
          <a:p>
            <a:pPr algn="ctr"/>
            <a:r>
              <a:rPr lang="en-US" sz="4000" dirty="0" smtClean="0">
                <a:solidFill>
                  <a:schemeClr val="tx1"/>
                </a:solidFill>
                <a:latin typeface="Arial" panose="020B0604020202020204" pitchFamily="34" charset="0"/>
                <a:cs typeface="Arial" panose="020B0604020202020204" pitchFamily="34" charset="0"/>
              </a:rPr>
              <a:t>San Marcos, Texas</a:t>
            </a:r>
            <a:r>
              <a:rPr lang="en-US" dirty="0"/>
              <a:t/>
            </a:r>
            <a:br>
              <a:rPr lang="en-US" dirty="0"/>
            </a:br>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666333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Opportunities</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Joint meeting</a:t>
            </a:r>
          </a:p>
          <a:p>
            <a:r>
              <a:rPr lang="en-US" sz="3200" dirty="0" smtClean="0">
                <a:latin typeface="Arial" panose="020B0604020202020204" pitchFamily="34" charset="0"/>
                <a:cs typeface="Arial" panose="020B0604020202020204" pitchFamily="34" charset="0"/>
              </a:rPr>
              <a:t>1 Day conference</a:t>
            </a:r>
          </a:p>
          <a:p>
            <a:r>
              <a:rPr lang="en-US" sz="3200" dirty="0" smtClean="0">
                <a:latin typeface="Arial" panose="020B0604020202020204" pitchFamily="34" charset="0"/>
                <a:cs typeface="Arial" panose="020B0604020202020204" pitchFamily="34" charset="0"/>
              </a:rPr>
              <a:t>Presenting meetings on WEB</a:t>
            </a:r>
          </a:p>
          <a:p>
            <a:r>
              <a:rPr lang="en-US" sz="3200" dirty="0" smtClean="0">
                <a:latin typeface="Arial" panose="020B0604020202020204" pitchFamily="34" charset="0"/>
                <a:cs typeface="Arial" panose="020B0604020202020204" pitchFamily="34" charset="0"/>
              </a:rPr>
              <a:t>Help with forming other chapters of PSES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697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Threats</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smtClean="0">
                <a:latin typeface="Arial" panose="020B0604020202020204" pitchFamily="34" charset="0"/>
                <a:cs typeface="Arial" panose="020B0604020202020204" pitchFamily="34" charset="0"/>
              </a:rPr>
              <a:t>Lack of Funding.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5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6032" y="228600"/>
            <a:ext cx="8915400" cy="3785652"/>
          </a:xfrm>
          <a:prstGeom prst="rect">
            <a:avLst/>
          </a:prstGeom>
        </p:spPr>
        <p:txBody>
          <a:bodyPr wrap="square">
            <a:spAutoFit/>
            <a:scene3d>
              <a:camera prst="orthographicFront"/>
              <a:lightRig rig="threePt" dir="t"/>
            </a:scene3d>
            <a:sp3d extrusionH="57150">
              <a:bevelT w="38100" h="38100"/>
            </a:sp3d>
          </a:bodyPr>
          <a:lstStyle/>
          <a:p>
            <a:pPr algn="ctr"/>
            <a:r>
              <a:rPr lang="en-US" sz="4000" spc="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Committee Members              </a:t>
            </a:r>
          </a:p>
          <a:p>
            <a:r>
              <a:rPr lang="en-US" sz="4000" spc="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Chair:           Charles Goertz</a:t>
            </a:r>
          </a:p>
          <a:p>
            <a:r>
              <a:rPr lang="en-US" sz="400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Vice-Chair:   Gary </a:t>
            </a:r>
            <a:r>
              <a:rPr lang="en-US" sz="4000" dirty="0" err="1"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Schrempp</a:t>
            </a:r>
            <a:endParaRPr lang="en-US" sz="400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endParaRPr>
          </a:p>
          <a:p>
            <a:r>
              <a:rPr lang="en-US" sz="4000" spc="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Secretary:     Dale </a:t>
            </a:r>
            <a:r>
              <a:rPr lang="en-US" sz="4000" spc="0" dirty="0" err="1"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Ritzen</a:t>
            </a:r>
            <a:endParaRPr lang="en-US" sz="4000" spc="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endParaRPr>
          </a:p>
          <a:p>
            <a:r>
              <a:rPr lang="en-US" sz="400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Treasurer:     Daniece Carpenter</a:t>
            </a:r>
          </a:p>
          <a:p>
            <a:r>
              <a:rPr lang="en-US" sz="4000" spc="0"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Membership: Charles Goertz</a:t>
            </a:r>
          </a:p>
        </p:txBody>
      </p:sp>
      <p:sp>
        <p:nvSpPr>
          <p:cNvPr id="3" name="Rounded Rectangle 2"/>
          <p:cNvSpPr/>
          <p:nvPr/>
        </p:nvSpPr>
        <p:spPr>
          <a:xfrm flipV="1">
            <a:off x="609600" y="6777176"/>
            <a:ext cx="6248399" cy="45719"/>
          </a:xfrm>
          <a:prstGeom prst="roundRect">
            <a:avLst/>
          </a:prstGeom>
          <a:solidFill>
            <a:srgbClr val="FFFFFF">
              <a:alpha val="50196"/>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4940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latin typeface="Arial" panose="020B0604020202020204" pitchFamily="34" charset="0"/>
                <a:cs typeface="Arial" panose="020B0604020202020204" pitchFamily="34" charset="0"/>
              </a:rPr>
              <a:t>Mission statement of the PSES</a:t>
            </a:r>
            <a:endParaRPr lang="en-US" sz="32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2160590"/>
            <a:ext cx="7315199" cy="4316410"/>
          </a:xfrm>
        </p:spPr>
        <p:txBody>
          <a:bodyPr>
            <a:noAutofit/>
          </a:bodyPr>
          <a:lstStyle/>
          <a:p>
            <a:r>
              <a:rPr lang="en-US" sz="2400" dirty="0">
                <a:latin typeface="Arial" panose="020B0604020202020204" pitchFamily="34" charset="0"/>
                <a:cs typeface="Arial" panose="020B0604020202020204" pitchFamily="34" charset="0"/>
              </a:rPr>
              <a:t>IEEE Product Safety Engineering Society (PSES) is a society of the IEEE created June 21, 2003. It's Mission is to serve the product safety and regulatory profession and the public, by fostering the development and facilitation of the exchange of knowledge in the disciplines of product safety and compliance engineering (PS&amp;CE), as detailed in the PSES’s field of interest (FOI), and promote scientific, literary, educational and professional aspects thereof, that benefit members, the profession and humanity.</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03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6347713" cy="685800"/>
          </a:xfrm>
        </p:spPr>
        <p:txBody>
          <a:bodyPr>
            <a:normAutofit/>
          </a:bodyPr>
          <a:lstStyle/>
          <a:p>
            <a:r>
              <a:rPr lang="en-US" b="1" dirty="0" smtClean="0">
                <a:solidFill>
                  <a:schemeClr val="tx1"/>
                </a:solidFill>
                <a:latin typeface="Arial" panose="020B0604020202020204" pitchFamily="34" charset="0"/>
                <a:cs typeface="Arial" panose="020B0604020202020204" pitchFamily="34" charset="0"/>
              </a:rPr>
              <a:t>Field of Interest </a:t>
            </a:r>
            <a:endParaRPr lang="en-US"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762000"/>
            <a:ext cx="7391399" cy="5791200"/>
          </a:xfrm>
        </p:spPr>
        <p:txBody>
          <a:bodyPr>
            <a:normAutofit fontScale="92500" lnSpcReduction="10000"/>
          </a:bodyPr>
          <a:lstStyle/>
          <a:p>
            <a:r>
              <a:rPr lang="en-US" sz="2200" dirty="0">
                <a:latin typeface="Arial" panose="020B0604020202020204" pitchFamily="34" charset="0"/>
                <a:cs typeface="Arial" panose="020B0604020202020204" pitchFamily="34" charset="0"/>
              </a:rPr>
              <a:t>The IEEE Product Safety Engineering Society focuses on the theory, design, development and practical implementation of product safety engineering methodologies and techniques for equipment and devices. This includes the study and application of analysis, techniques, construction topologies, testing methodologies, conformity assessments and hazard evaluations. The Society provides a focus for cooperative activities, including the promotion of product safety engineering for the benefit of humanity.</a:t>
            </a:r>
          </a:p>
          <a:p>
            <a:r>
              <a:rPr lang="en-US" sz="2200" dirty="0">
                <a:latin typeface="Arial" panose="020B0604020202020204" pitchFamily="34" charset="0"/>
                <a:cs typeface="Arial" panose="020B0604020202020204" pitchFamily="34" charset="0"/>
              </a:rPr>
              <a:t> </a:t>
            </a:r>
          </a:p>
          <a:p>
            <a:r>
              <a:rPr lang="en-US" sz="2200" dirty="0">
                <a:latin typeface="Arial" panose="020B0604020202020204" pitchFamily="34" charset="0"/>
                <a:cs typeface="Arial" panose="020B0604020202020204" pitchFamily="34" charset="0"/>
              </a:rPr>
              <a:t>This society targets design professionals and design engineers interested in electrical product safety. The IEEE Product Safety Engineering Society addresses safety engineering for equipment and devices used in the scientific, engineering, industrial, commercial and residential arenas. It allows engineers and other technical professionals an opportunity to discuss and disseminate technical information, to enhance professional skills, and to provide outreach to engineers, students and others with an interest in the field</a:t>
            </a:r>
            <a:r>
              <a:rPr lang="en-US" sz="2200"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552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Important events</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400" dirty="0" smtClean="0">
                <a:latin typeface="Arial" panose="020B0604020202020204" pitchFamily="34" charset="0"/>
                <a:cs typeface="Arial" panose="020B0604020202020204" pitchFamily="34" charset="0"/>
              </a:rPr>
              <a:t>2016 PSES Symposium</a:t>
            </a:r>
          </a:p>
          <a:p>
            <a:r>
              <a:rPr lang="en-US" sz="2400" dirty="0" smtClean="0">
                <a:latin typeface="Arial" panose="020B0604020202020204" pitchFamily="34" charset="0"/>
                <a:cs typeface="Arial" panose="020B0604020202020204" pitchFamily="34" charset="0"/>
              </a:rPr>
              <a:t>18-20 May 2016</a:t>
            </a:r>
          </a:p>
          <a:p>
            <a:r>
              <a:rPr lang="en-US" sz="2400" dirty="0" smtClean="0">
                <a:latin typeface="Arial" panose="020B0604020202020204" pitchFamily="34" charset="0"/>
                <a:cs typeface="Arial" panose="020B0604020202020204" pitchFamily="34" charset="0"/>
              </a:rPr>
              <a:t>Anaheim, California </a:t>
            </a:r>
          </a:p>
          <a:p>
            <a:endParaRPr lang="en-US" dirty="0"/>
          </a:p>
        </p:txBody>
      </p:sp>
    </p:spTree>
    <p:extLst>
      <p:ext uri="{BB962C8B-B14F-4D97-AF65-F5344CB8AC3E}">
        <p14:creationId xmlns:p14="http://schemas.microsoft.com/office/powerpoint/2010/main" val="2924962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Meetings – Held at Dell </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219200"/>
            <a:ext cx="6347714" cy="5486400"/>
          </a:xfrm>
        </p:spPr>
        <p:txBody>
          <a:bodyPr>
            <a:noAutofit/>
          </a:bodyPr>
          <a:lstStyle/>
          <a:p>
            <a:r>
              <a:rPr lang="en-US" sz="2400" dirty="0" smtClean="0">
                <a:latin typeface="Arial" panose="020B0604020202020204" pitchFamily="34" charset="0"/>
                <a:cs typeface="Arial" panose="020B0604020202020204" pitchFamily="34" charset="0"/>
              </a:rPr>
              <a:t>Feb – Global Energy Requirements, Gary </a:t>
            </a:r>
            <a:r>
              <a:rPr lang="en-US" sz="2400" dirty="0" err="1" smtClean="0">
                <a:latin typeface="Arial" panose="020B0604020202020204" pitchFamily="34" charset="0"/>
                <a:cs typeface="Arial" panose="020B0604020202020204" pitchFamily="34" charset="0"/>
              </a:rPr>
              <a:t>Verdum</a:t>
            </a:r>
            <a:r>
              <a:rPr lang="en-US" sz="2400" dirty="0" smtClean="0">
                <a:latin typeface="Arial" panose="020B0604020202020204" pitchFamily="34" charset="0"/>
                <a:cs typeface="Arial" panose="020B0604020202020204" pitchFamily="34" charset="0"/>
              </a:rPr>
              <a:t> (Dell)</a:t>
            </a:r>
          </a:p>
          <a:p>
            <a:r>
              <a:rPr lang="en-US" sz="2400" dirty="0" smtClean="0">
                <a:latin typeface="Arial" panose="020B0604020202020204" pitchFamily="34" charset="0"/>
                <a:cs typeface="Arial" panose="020B0604020202020204" pitchFamily="34" charset="0"/>
              </a:rPr>
              <a:t>Apr – NFPA 79, Charles Goertz (TUV Rheinland)</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Jun - </a:t>
            </a:r>
            <a:r>
              <a:rPr lang="en-US" sz="2400" b="1" dirty="0">
                <a:latin typeface="Arial" panose="020B0604020202020204" pitchFamily="34" charset="0"/>
                <a:cs typeface="Arial" panose="020B0604020202020204" pitchFamily="34" charset="0"/>
              </a:rPr>
              <a:t>Risk Assessment and User Compliance with Safety </a:t>
            </a:r>
            <a:r>
              <a:rPr lang="en-US" sz="2400" b="1" dirty="0" smtClean="0">
                <a:latin typeface="Arial" panose="020B0604020202020204" pitchFamily="34" charset="0"/>
                <a:cs typeface="Arial" panose="020B0604020202020204" pitchFamily="34" charset="0"/>
              </a:rPr>
              <a:t>Information, Caroline Crump, PHD (Engineering and Scientific Consulting)     &amp;</a:t>
            </a:r>
          </a:p>
          <a:p>
            <a:r>
              <a:rPr lang="en-US" sz="2400" b="1" dirty="0" smtClean="0">
                <a:latin typeface="Arial" panose="020B0604020202020204" pitchFamily="34" charset="0"/>
                <a:cs typeface="Arial" panose="020B0604020202020204" pitchFamily="34" charset="0"/>
              </a:rPr>
              <a:t>Hover Board Safety, Gary </a:t>
            </a:r>
            <a:r>
              <a:rPr lang="en-US" sz="2400" b="1" dirty="0" err="1" smtClean="0">
                <a:latin typeface="Arial" panose="020B0604020202020204" pitchFamily="34" charset="0"/>
                <a:cs typeface="Arial" panose="020B0604020202020204" pitchFamily="34" charset="0"/>
              </a:rPr>
              <a:t>Schrempp</a:t>
            </a:r>
            <a:r>
              <a:rPr lang="en-US" sz="2400" b="1" dirty="0" smtClean="0">
                <a:latin typeface="Arial" panose="020B0604020202020204" pitchFamily="34" charset="0"/>
                <a:cs typeface="Arial" panose="020B0604020202020204" pitchFamily="34" charset="0"/>
              </a:rPr>
              <a:t> (Dell)</a:t>
            </a:r>
            <a:endParaRPr lang="en-US" sz="2400"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Aug Ethics </a:t>
            </a:r>
            <a:r>
              <a:rPr lang="en-US" sz="2400" b="1" dirty="0">
                <a:latin typeface="Arial" panose="020B0604020202020204" pitchFamily="34" charset="0"/>
                <a:cs typeface="Arial" panose="020B0604020202020204" pitchFamily="34" charset="0"/>
              </a:rPr>
              <a:t>in </a:t>
            </a:r>
            <a:r>
              <a:rPr lang="en-US" sz="2400" b="1" dirty="0" smtClean="0">
                <a:latin typeface="Arial" panose="020B0604020202020204" pitchFamily="34" charset="0"/>
                <a:cs typeface="Arial" panose="020B0604020202020204" pitchFamily="34" charset="0"/>
              </a:rPr>
              <a:t>Engineering – Jim Binder (Texas Instruments)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447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Future meeting</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October – TBD</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December  - TBD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933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Strengths</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2160590"/>
            <a:ext cx="7010402" cy="3880773"/>
          </a:xfrm>
        </p:spPr>
        <p:txBody>
          <a:bodyPr>
            <a:normAutofit/>
          </a:bodyPr>
          <a:lstStyle/>
          <a:p>
            <a:r>
              <a:rPr lang="en-US" sz="2400" dirty="0" smtClean="0">
                <a:latin typeface="Arial" panose="020B0604020202020204" pitchFamily="34" charset="0"/>
                <a:cs typeface="Arial" panose="020B0604020202020204" pitchFamily="34" charset="0"/>
              </a:rPr>
              <a:t>MEMBERS</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Mark Maynard – President of IEEE PSES</a:t>
            </a:r>
          </a:p>
          <a:p>
            <a:r>
              <a:rPr lang="en-US" sz="2400" dirty="0" smtClean="0">
                <a:latin typeface="Arial" panose="020B0604020202020204" pitchFamily="34" charset="0"/>
                <a:cs typeface="Arial" panose="020B0604020202020204" pitchFamily="34" charset="0"/>
              </a:rPr>
              <a:t>Daniece Carpenter– </a:t>
            </a:r>
            <a:r>
              <a:rPr lang="en-US" sz="2400" dirty="0" smtClean="0">
                <a:latin typeface="Arial" panose="020B0604020202020204" pitchFamily="34" charset="0"/>
                <a:cs typeface="Arial" panose="020B0604020202020204" pitchFamily="34" charset="0"/>
              </a:rPr>
              <a:t>Sectary </a:t>
            </a:r>
            <a:r>
              <a:rPr lang="en-US" sz="2400" dirty="0" smtClean="0">
                <a:latin typeface="Arial" panose="020B0604020202020204" pitchFamily="34" charset="0"/>
                <a:cs typeface="Arial" panose="020B0604020202020204" pitchFamily="34" charset="0"/>
              </a:rPr>
              <a:t>of IEEE PSES</a:t>
            </a:r>
          </a:p>
          <a:p>
            <a:r>
              <a:rPr lang="en-US" sz="2400" dirty="0" smtClean="0">
                <a:latin typeface="Arial" panose="020B0604020202020204" pitchFamily="34" charset="0"/>
                <a:cs typeface="Arial" panose="020B0604020202020204" pitchFamily="34" charset="0"/>
              </a:rPr>
              <a:t>Gary </a:t>
            </a:r>
            <a:r>
              <a:rPr lang="en-US" sz="2400" dirty="0" err="1" smtClean="0">
                <a:latin typeface="Arial" panose="020B0604020202020204" pitchFamily="34" charset="0"/>
                <a:cs typeface="Arial" panose="020B0604020202020204" pitchFamily="34" charset="0"/>
              </a:rPr>
              <a:t>Schrempp</a:t>
            </a:r>
            <a:r>
              <a:rPr lang="en-US" sz="2400" dirty="0" smtClean="0">
                <a:latin typeface="Arial" panose="020B0604020202020204" pitchFamily="34" charset="0"/>
                <a:cs typeface="Arial" panose="020B0604020202020204" pitchFamily="34" charset="0"/>
              </a:rPr>
              <a:t> – Chair of ITE Technical Committee</a:t>
            </a:r>
          </a:p>
          <a:p>
            <a:r>
              <a:rPr lang="en-US" sz="2400" dirty="0" smtClean="0">
                <a:latin typeface="Arial" panose="020B0604020202020204" pitchFamily="34" charset="0"/>
                <a:cs typeface="Arial" panose="020B0604020202020204" pitchFamily="34" charset="0"/>
              </a:rPr>
              <a:t>Charles Goertz – Engineer at a Safety Agency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62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Weakness</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800" dirty="0" smtClean="0">
                <a:solidFill>
                  <a:schemeClr val="tx1"/>
                </a:solidFill>
                <a:latin typeface="Arial" panose="020B0604020202020204" pitchFamily="34" charset="0"/>
                <a:cs typeface="Arial" panose="020B0604020202020204" pitchFamily="34" charset="0"/>
              </a:rPr>
              <a:t>Attendance</a:t>
            </a:r>
          </a:p>
          <a:p>
            <a:r>
              <a:rPr lang="en-US" sz="2800" dirty="0" smtClean="0">
                <a:solidFill>
                  <a:schemeClr val="tx1"/>
                </a:solidFill>
                <a:latin typeface="Arial" panose="020B0604020202020204" pitchFamily="34" charset="0"/>
                <a:cs typeface="Arial" panose="020B0604020202020204" pitchFamily="34" charset="0"/>
              </a:rPr>
              <a:t>Income</a:t>
            </a:r>
          </a:p>
          <a:p>
            <a:r>
              <a:rPr lang="en-US" sz="2800" dirty="0">
                <a:solidFill>
                  <a:schemeClr val="tx1"/>
                </a:solidFill>
                <a:latin typeface="Arial" panose="020B0604020202020204" pitchFamily="34" charset="0"/>
                <a:cs typeface="Arial" panose="020B0604020202020204" pitchFamily="34" charset="0"/>
              </a:rPr>
              <a:t>M</a:t>
            </a:r>
            <a:r>
              <a:rPr lang="en-US" sz="2800" dirty="0" smtClean="0">
                <a:solidFill>
                  <a:schemeClr val="tx1"/>
                </a:solidFill>
                <a:latin typeface="Arial" panose="020B0604020202020204" pitchFamily="34" charset="0"/>
                <a:cs typeface="Arial" panose="020B0604020202020204" pitchFamily="34" charset="0"/>
              </a:rPr>
              <a:t>arketing</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3530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1660</TotalTime>
  <Words>345</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 </vt:lpstr>
      <vt:lpstr>PowerPoint Presentation</vt:lpstr>
      <vt:lpstr>Mission statement of the PSES</vt:lpstr>
      <vt:lpstr>Field of Interest </vt:lpstr>
      <vt:lpstr>Important events</vt:lpstr>
      <vt:lpstr>Meetings – Held at Dell </vt:lpstr>
      <vt:lpstr>Future meeting</vt:lpstr>
      <vt:lpstr>Strengths</vt:lpstr>
      <vt:lpstr>Weakness</vt:lpstr>
      <vt:lpstr>Opportunities</vt:lpstr>
      <vt:lpstr>Threats</vt:lpstr>
    </vt:vector>
  </TitlesOfParts>
  <Company>Dell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Carpenter, Daniece</dc:creator>
  <cp:keywords>Minimum Restrictions,, Minimum Restrictions, No Restrictions</cp:keywords>
  <cp:lastModifiedBy>Charles Goertz</cp:lastModifiedBy>
  <cp:revision>132</cp:revision>
  <dcterms:created xsi:type="dcterms:W3CDTF">2013-05-20T18:53:25Z</dcterms:created>
  <dcterms:modified xsi:type="dcterms:W3CDTF">2016-09-24T13:20:28Z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b30d8b50-19ae-456a-8c7c-ac667e7b32ce</vt:lpwstr>
  </property>
  <property fmtid="{D5CDD505-2E9C-101B-9397-08002B2CF9AE}" pid="3" name="TitusConfigVer">
    <vt:lpwstr>1.0AMER</vt:lpwstr>
  </property>
  <property fmtid="{D5CDD505-2E9C-101B-9397-08002B2CF9AE}" pid="4" name="DellClassification">
    <vt:lpwstr>No Restrictions</vt:lpwstr>
  </property>
  <property fmtid="{D5CDD505-2E9C-101B-9397-08002B2CF9AE}" pid="5" name="DellSubLabels">
    <vt:lpwstr/>
  </property>
</Properties>
</file>